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394" r:id="rId3"/>
    <p:sldId id="466" r:id="rId4"/>
    <p:sldId id="500" r:id="rId5"/>
    <p:sldId id="506" r:id="rId6"/>
    <p:sldId id="508" r:id="rId7"/>
    <p:sldId id="509" r:id="rId8"/>
    <p:sldId id="514" r:id="rId9"/>
    <p:sldId id="512" r:id="rId10"/>
    <p:sldId id="513" r:id="rId11"/>
    <p:sldId id="518" r:id="rId12"/>
    <p:sldId id="520" r:id="rId13"/>
    <p:sldId id="501" r:id="rId14"/>
    <p:sldId id="510" r:id="rId15"/>
    <p:sldId id="519" r:id="rId16"/>
    <p:sldId id="515" r:id="rId17"/>
    <p:sldId id="521" r:id="rId18"/>
    <p:sldId id="516" r:id="rId19"/>
    <p:sldId id="517" r:id="rId20"/>
    <p:sldId id="505" r:id="rId21"/>
    <p:sldId id="503" r:id="rId22"/>
    <p:sldId id="442" r:id="rId23"/>
    <p:sldId id="352" r:id="rId24"/>
    <p:sldId id="39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B553460-21A1-4670-82C2-259A0315C91C}">
          <p14:sldIdLst>
            <p14:sldId id="394"/>
            <p14:sldId id="466"/>
            <p14:sldId id="500"/>
          </p14:sldIdLst>
        </p14:section>
        <p14:section name="Iterators" id="{DA4E99DA-952B-41BF-A03C-B8F92D3AC7E5}">
          <p14:sldIdLst>
            <p14:sldId id="506"/>
            <p14:sldId id="508"/>
            <p14:sldId id="509"/>
            <p14:sldId id="514"/>
          </p14:sldIdLst>
        </p14:section>
        <p14:section name="Iterables" id="{5F691B3C-F75F-40E8-803E-56525CB4955C}">
          <p14:sldIdLst>
            <p14:sldId id="512"/>
            <p14:sldId id="513"/>
            <p14:sldId id="518"/>
            <p14:sldId id="520"/>
          </p14:sldIdLst>
        </p14:section>
        <p14:section name="Generator Functions" id="{DB910AAE-CF46-4C83-8513-EE892073285B}">
          <p14:sldIdLst>
            <p14:sldId id="501"/>
            <p14:sldId id="510"/>
            <p14:sldId id="519"/>
            <p14:sldId id="515"/>
            <p14:sldId id="521"/>
          </p14:sldIdLst>
        </p14:section>
        <p14:section name="Spread Operator ..." id="{2FAD34B2-AC70-45A2-8F33-2A9785EE248E}">
          <p14:sldIdLst>
            <p14:sldId id="516"/>
            <p14:sldId id="517"/>
          </p14:sldIdLst>
        </p14:section>
        <p14:section name="Conclusion" id="{305686DF-FCE5-4115-B77E-00442F88E00E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CCEC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>
        <p:scale>
          <a:sx n="75" d="100"/>
          <a:sy n="75" d="100"/>
        </p:scale>
        <p:origin x="830" y="13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46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3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Iterators and Generators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04974"/>
            <a:ext cx="8125251" cy="1358381"/>
          </a:xfrm>
        </p:spPr>
        <p:txBody>
          <a:bodyPr>
            <a:normAutofit/>
          </a:bodyPr>
          <a:lstStyle/>
          <a:p>
            <a:r>
              <a:rPr lang="en-US" dirty="0"/>
              <a:t>Iterators, </a:t>
            </a:r>
            <a:r>
              <a:rPr lang="en-US" noProof="1"/>
              <a:t>Iterables, </a:t>
            </a:r>
            <a:r>
              <a:rPr lang="en-US" dirty="0"/>
              <a:t>Generator Functions</a:t>
            </a:r>
            <a:r>
              <a:rPr lang="bg-BG" dirty="0"/>
              <a:t>, </a:t>
            </a:r>
            <a:r>
              <a:rPr lang="en-US" dirty="0"/>
              <a:t>Function*, Yield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91187" y="3621556"/>
            <a:ext cx="19101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Iterators and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Generators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953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4488">
            <a:off x="8924235" y="3040096"/>
            <a:ext cx="1577407" cy="126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6999945" y="3424803"/>
            <a:ext cx="4386785" cy="2862509"/>
            <a:chOff x="6999945" y="3307183"/>
            <a:chExt cx="4386785" cy="2862509"/>
          </a:xfrm>
        </p:grpSpPr>
        <p:pic>
          <p:nvPicPr>
            <p:cNvPr id="1030" name="Picture 6" descr="Резултат с изображение за repeat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094">
              <a:off x="9459237" y="4115540"/>
              <a:ext cx="1927493" cy="192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945" y="3307183"/>
              <a:ext cx="2862509" cy="286250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Резултат с изображение за arrow out icon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9715">
              <a:off x="8647943" y="4645701"/>
              <a:ext cx="1628171" cy="130253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809664">
              <a:off x="7328899" y="3380451"/>
              <a:ext cx="1611339" cy="26947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28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function*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Iterable</a:t>
            </a:r>
            <a:r>
              <a:rPr lang="en-US" dirty="0"/>
              <a:t> – Reverse Array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1066800"/>
            <a:ext cx="10540094" cy="5360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700" noProof="1"/>
              <a:t>function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reverseArrayIterable</a:t>
            </a:r>
            <a:r>
              <a:rPr lang="en-US" sz="2700" noProof="1"/>
              <a:t>(arr) {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let index = arr.length-1;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[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Symbol.iterator</a:t>
            </a:r>
            <a:r>
              <a:rPr lang="en-US" sz="2700" noProof="1"/>
              <a:t>]: function() {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700" noProof="1"/>
              <a:t>; },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['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sz="2700" noProof="1"/>
              <a:t>']: function() {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  if (index &gt;= 0)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noProof="1"/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700" noProof="1"/>
              <a:t>: arr[index--],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en-US" sz="2700" noProof="1"/>
              <a:t>: false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  else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noProof="1"/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en-US" sz="2700" noProof="1"/>
              <a:t>: true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700" noProof="1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012" y="5809261"/>
            <a:ext cx="9240809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b="0" dirty="0">
                <a:latin typeface="+mn-lt"/>
              </a:rPr>
              <a:t>Check your solution here: </a:t>
            </a:r>
            <a:r>
              <a:rPr lang="en-US" sz="2600" b="0" dirty="0">
                <a:latin typeface="+mn-lt"/>
                <a:hlinkClick r:id="rId2"/>
              </a:rPr>
              <a:t>https://judge.softuni.bg/Contests/345</a:t>
            </a:r>
            <a:endParaRPr lang="en-US" sz="2600" b="0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67676" y="621130"/>
            <a:ext cx="3343336" cy="1827429"/>
            <a:chOff x="6640004" y="1981702"/>
            <a:chExt cx="4546006" cy="24613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004" y="3049961"/>
              <a:ext cx="3360443" cy="1127277"/>
            </a:xfrm>
            <a:prstGeom prst="rect">
              <a:avLst/>
            </a:prstGeom>
          </p:spPr>
        </p:pic>
        <p:pic>
          <p:nvPicPr>
            <p:cNvPr id="9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9851">
              <a:off x="8724642" y="1981702"/>
              <a:ext cx="2461368" cy="246136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50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</a:t>
            </a:r>
            <a:r>
              <a:rPr lang="en-US" noProof="1"/>
              <a:t>Iterable</a:t>
            </a:r>
            <a:r>
              <a:rPr lang="en-US" dirty="0"/>
              <a:t> – Enumerating All Items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1370661"/>
            <a:ext cx="10540094" cy="17535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let arr = [10, 20, 30];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/>
              <a:t> (let x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reverseArrayIterable</a:t>
            </a:r>
            <a:r>
              <a:rPr lang="en-US" sz="3000" noProof="1"/>
              <a:t>(arr))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  console.log(x);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1" y="3581400"/>
            <a:ext cx="67913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5905" y="5427800"/>
            <a:ext cx="9832319" cy="820600"/>
          </a:xfrm>
        </p:spPr>
        <p:txBody>
          <a:bodyPr/>
          <a:lstStyle/>
          <a:p>
            <a:r>
              <a:rPr lang="en-US" dirty="0"/>
              <a:t>Generator Functions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967130" y="1227867"/>
            <a:ext cx="6229868" cy="3849204"/>
            <a:chOff x="3314168" y="1660052"/>
            <a:chExt cx="4680592" cy="2891964"/>
          </a:xfrm>
        </p:grpSpPr>
        <p:pic>
          <p:nvPicPr>
            <p:cNvPr id="8" name="Picture 6" descr="Резултат с изображение за repeat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5483">
              <a:off x="6067267" y="1877855"/>
              <a:ext cx="1927493" cy="192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812" y="1689507"/>
              <a:ext cx="2862509" cy="286250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Резултат с изображение за arrow out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9715">
              <a:off x="5242117" y="3028025"/>
              <a:ext cx="1628171" cy="130253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809664">
              <a:off x="3826870" y="1660052"/>
              <a:ext cx="1670237" cy="26947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function*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314168" y="3239556"/>
              <a:ext cx="1234395" cy="123439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Generator functions </a:t>
            </a:r>
            <a:r>
              <a:rPr lang="en-US" dirty="0"/>
              <a:t>in JS produce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sequence of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internal state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yields</a:t>
            </a:r>
            <a:r>
              <a:rPr lang="en-US" dirty="0"/>
              <a:t> values one by 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Dramatically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simplifies</a:t>
            </a:r>
            <a:r>
              <a:rPr lang="en-US" dirty="0"/>
              <a:t> how we write </a:t>
            </a:r>
            <a:r>
              <a:rPr lang="en-US" noProof="1"/>
              <a:t>iterables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call produces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value </a:t>
            </a:r>
            <a:r>
              <a:rPr lang="en-US" dirty="0"/>
              <a:t>(until the sequence is finished)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Generator Function?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125" y="3755453"/>
            <a:ext cx="4914088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function* </a:t>
            </a:r>
            <a:r>
              <a:rPr lang="en-US" sz="3000" noProof="1"/>
              <a:t>oddNums()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let num = -1;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while (true)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yield </a:t>
            </a:r>
            <a:r>
              <a:rPr lang="en-US" sz="3000" noProof="1"/>
              <a:t>num += 2;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942012" y="3755453"/>
            <a:ext cx="5529197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oddNums()</a:t>
            </a:r>
            <a:r>
              <a:rPr lang="en-US" sz="30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for (let i=0; i&lt;10; i++)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g.next()</a:t>
            </a:r>
            <a:r>
              <a:rPr lang="en-US" sz="3000" noProof="1"/>
              <a:t>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2013" y="5665935"/>
            <a:ext cx="4495800" cy="658665"/>
          </a:xfrm>
          <a:prstGeom prst="wedgeRoundRectCallout">
            <a:avLst>
              <a:gd name="adj1" fmla="val -64264"/>
              <a:gd name="adj2" fmla="val -45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infinite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generator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1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noProof="1"/>
              <a:t>Generator Function</a:t>
            </a:r>
            <a:r>
              <a:rPr lang="en-US" sz="3900" dirty="0"/>
              <a:t> – Reverse Array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1273151"/>
            <a:ext cx="10540094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function* </a:t>
            </a:r>
            <a:r>
              <a:rPr lang="en-US" sz="3000" noProof="1"/>
              <a:t>reverseArrayGenerator(arr)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for (let i = arr.length-1; i&gt;=0; i--)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yield</a:t>
            </a:r>
            <a:r>
              <a:rPr lang="en-US" sz="3000" noProof="1"/>
              <a:t> arr[i];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727" y="5809261"/>
            <a:ext cx="10540093" cy="6182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b="0" dirty="0">
                <a:latin typeface="+mn-lt"/>
              </a:rPr>
              <a:t>Check your solution here: </a:t>
            </a:r>
            <a:r>
              <a:rPr lang="en-US" sz="2600" b="0" dirty="0">
                <a:latin typeface="+mn-lt"/>
                <a:hlinkClick r:id="rId2"/>
              </a:rPr>
              <a:t>https://judge.softuni.bg/Contests/345</a:t>
            </a:r>
            <a:endParaRPr lang="en-US" sz="2600" b="0" dirty="0">
              <a:latin typeface="+mn-lt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2727" y="3736358"/>
            <a:ext cx="10540094" cy="18262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let arr = [10, 20, 30];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/>
              <a:t> (let x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reverseArrayGenerator</a:t>
            </a:r>
            <a:r>
              <a:rPr lang="en-US" sz="3000" noProof="1"/>
              <a:t>(arr))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  console.log(x);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355926" y="1824461"/>
            <a:ext cx="3042006" cy="1604539"/>
            <a:chOff x="6640004" y="1981702"/>
            <a:chExt cx="4546006" cy="246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004" y="3049961"/>
              <a:ext cx="3360443" cy="1127277"/>
            </a:xfrm>
            <a:prstGeom prst="rect">
              <a:avLst/>
            </a:prstGeom>
          </p:spPr>
        </p:pic>
        <p:pic>
          <p:nvPicPr>
            <p:cNvPr id="18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9851">
              <a:off x="8724642" y="1981702"/>
              <a:ext cx="2461368" cy="246136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061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generator function </a:t>
            </a:r>
            <a:r>
              <a:rPr lang="en-US" dirty="0"/>
              <a:t>to accept HTML text and extract all tags from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Iterate over HTML Tags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8012" y="2550205"/>
            <a:ext cx="7086600" cy="37648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no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function*</a:t>
            </a:r>
            <a:r>
              <a:rPr lang="en-US" noProof="1"/>
              <a:t> extractTags(html) { … }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noProof="1"/>
              <a:t>let html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noProof="1"/>
              <a:t>&lt;html&gt;&lt;body&gt;</a:t>
            </a:r>
          </a:p>
          <a:p>
            <a:pPr marL="360363">
              <a:lnSpc>
                <a:spcPct val="110000"/>
              </a:lnSpc>
            </a:pPr>
            <a:r>
              <a:rPr lang="en-US" noProof="1"/>
              <a:t>&lt;p align='center'&gt;</a:t>
            </a:r>
            <a:r>
              <a:rPr lang="bg-BG" noProof="1"/>
              <a:t>&lt;</a:t>
            </a:r>
            <a:r>
              <a:rPr lang="en-US" noProof="1"/>
              <a:t>span lang='en'&gt;Hello&lt;/span&gt;, HTML</a:t>
            </a:r>
          </a:p>
          <a:p>
            <a:pPr marL="360363">
              <a:lnSpc>
                <a:spcPct val="110000"/>
              </a:lnSpc>
            </a:pPr>
            <a:r>
              <a:rPr lang="en-US" noProof="1"/>
              <a:t>&lt;/p&gt; Bye, bye&lt;/body&gt;&lt;/html&gt;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noProof="1"/>
              <a:t>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noProof="1"/>
              <a:t> (let tag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extractTags(html)</a:t>
            </a:r>
            <a:r>
              <a:rPr lang="en-US" noProof="1"/>
              <a:t>)</a:t>
            </a:r>
          </a:p>
          <a:p>
            <a:pPr>
              <a:lnSpc>
                <a:spcPct val="110000"/>
              </a:lnSpc>
            </a:pPr>
            <a:r>
              <a:rPr lang="en-US" noProof="1"/>
              <a:t>  console.log(tag);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923212" y="2550204"/>
            <a:ext cx="3733800" cy="37648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noProof="1"/>
              <a:t>&lt;html&gt;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&lt;body&gt;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&lt;p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align='center'&gt;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&lt;span lang='en'&gt;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&lt;/span&gt;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&lt;/p&gt;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&lt;/body&gt;</a:t>
            </a:r>
          </a:p>
          <a:p>
            <a:pPr>
              <a:lnSpc>
                <a:spcPct val="105000"/>
              </a:lnSpc>
            </a:pPr>
            <a:r>
              <a:rPr lang="en-US" noProof="1"/>
              <a:t>&lt;/html&gt;</a:t>
            </a:r>
          </a:p>
        </p:txBody>
      </p:sp>
      <p:sp>
        <p:nvSpPr>
          <p:cNvPr id="7" name="Arrow: Curved Down 6"/>
          <p:cNvSpPr/>
          <p:nvPr/>
        </p:nvSpPr>
        <p:spPr>
          <a:xfrm>
            <a:off x="7198500" y="2133600"/>
            <a:ext cx="1219200" cy="4928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Iterate over HTML Tags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95400"/>
            <a:ext cx="10651276" cy="4281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function*</a:t>
            </a:r>
            <a:r>
              <a:rPr lang="en-US" sz="3200" noProof="1"/>
              <a:t> extractTags(html) {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let regex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200" noProof="1"/>
              <a:t>&lt;[^&gt;]+&gt;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200" noProof="1"/>
              <a:t>g;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let match;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while</a:t>
            </a:r>
            <a:r>
              <a:rPr lang="en-US" sz="3200" noProof="1">
                <a:latin typeface="+mn-lt"/>
              </a:rPr>
              <a:t> </a:t>
            </a:r>
            <a:r>
              <a:rPr lang="en-US" sz="3200" noProof="1"/>
              <a:t>(match</a:t>
            </a:r>
            <a:r>
              <a:rPr lang="en-US" sz="3200" noProof="1">
                <a:latin typeface="+mn-lt"/>
              </a:rPr>
              <a:t> </a:t>
            </a:r>
            <a:r>
              <a:rPr lang="en-US" sz="3200" noProof="1"/>
              <a:t>=</a:t>
            </a:r>
            <a:r>
              <a:rPr lang="en-US" sz="3200" noProof="1">
                <a:latin typeface="+mn-lt"/>
              </a:rPr>
              <a:t> </a:t>
            </a:r>
            <a:r>
              <a:rPr lang="en-US" sz="3200" noProof="1"/>
              <a:t>regex.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exec</a:t>
            </a:r>
            <a:r>
              <a:rPr lang="en-US" sz="3200" noProof="1"/>
              <a:t>(html))</a:t>
            </a:r>
            <a:r>
              <a:rPr lang="en-US" sz="3200" noProof="1">
                <a:latin typeface="+mn-lt"/>
              </a:rPr>
              <a:t> </a:t>
            </a:r>
            <a:r>
              <a:rPr lang="en-US" sz="32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  let tag = match[0];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yield</a:t>
            </a:r>
            <a:r>
              <a:rPr lang="en-US" sz="3200" noProof="1"/>
              <a:t> tag;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3200" noProof="1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727" y="5809261"/>
            <a:ext cx="10540093" cy="6182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b="0" dirty="0">
                <a:latin typeface="+mn-lt"/>
              </a:rPr>
              <a:t>Check your solution here: </a:t>
            </a:r>
            <a:r>
              <a:rPr lang="en-US" sz="2600" b="0" dirty="0">
                <a:latin typeface="+mn-lt"/>
                <a:hlinkClick r:id="rId2"/>
              </a:rPr>
              <a:t>https://judge.softuni.bg/Contests/345</a:t>
            </a:r>
            <a:endParaRPr lang="en-US" sz="2600" b="0" dirty="0">
              <a:latin typeface="+mn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609012" y="1538124"/>
            <a:ext cx="2417034" cy="3491076"/>
            <a:chOff x="9218612" y="1001014"/>
            <a:chExt cx="1997549" cy="2885186"/>
          </a:xfrm>
        </p:grpSpPr>
        <p:grpSp>
          <p:nvGrpSpPr>
            <p:cNvPr id="24" name="Group 23"/>
            <p:cNvGrpSpPr/>
            <p:nvPr/>
          </p:nvGrpSpPr>
          <p:grpSpPr>
            <a:xfrm>
              <a:off x="9218612" y="1539036"/>
              <a:ext cx="1997549" cy="2347164"/>
              <a:chOff x="9218612" y="1539036"/>
              <a:chExt cx="1997549" cy="23471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612" y="1539036"/>
                <a:ext cx="1844200" cy="2347164"/>
              </a:xfrm>
              <a:prstGeom prst="rect">
                <a:avLst/>
              </a:prstGeom>
            </p:spPr>
          </p:pic>
          <p:sp>
            <p:nvSpPr>
              <p:cNvPr id="23" name="Arrow: Down 22"/>
              <p:cNvSpPr/>
              <p:nvPr/>
            </p:nvSpPr>
            <p:spPr>
              <a:xfrm>
                <a:off x="11047412" y="1716436"/>
                <a:ext cx="168749" cy="1752600"/>
              </a:xfrm>
              <a:custGeom>
                <a:avLst/>
                <a:gdLst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49530 w 152400"/>
                  <a:gd name="connsiteY2" fmla="*/ 0 h 1752600"/>
                  <a:gd name="connsiteX3" fmla="*/ 102870 w 152400"/>
                  <a:gd name="connsiteY3" fmla="*/ 0 h 1752600"/>
                  <a:gd name="connsiteX4" fmla="*/ 102870 w 152400"/>
                  <a:gd name="connsiteY4" fmla="*/ 1634490 h 1752600"/>
                  <a:gd name="connsiteX5" fmla="*/ 152400 w 152400"/>
                  <a:gd name="connsiteY5" fmla="*/ 1634490 h 1752600"/>
                  <a:gd name="connsiteX6" fmla="*/ 76200 w 152400"/>
                  <a:gd name="connsiteY6" fmla="*/ 1752600 h 1752600"/>
                  <a:gd name="connsiteX7" fmla="*/ 0 w 152400"/>
                  <a:gd name="connsiteY7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49530 w 152400"/>
                  <a:gd name="connsiteY2" fmla="*/ 0 h 1752600"/>
                  <a:gd name="connsiteX3" fmla="*/ 102870 w 152400"/>
                  <a:gd name="connsiteY3" fmla="*/ 0 h 1752600"/>
                  <a:gd name="connsiteX4" fmla="*/ 139651 w 152400"/>
                  <a:gd name="connsiteY4" fmla="*/ 422967 h 1752600"/>
                  <a:gd name="connsiteX5" fmla="*/ 102870 w 152400"/>
                  <a:gd name="connsiteY5" fmla="*/ 1634490 h 1752600"/>
                  <a:gd name="connsiteX6" fmla="*/ 152400 w 152400"/>
                  <a:gd name="connsiteY6" fmla="*/ 1634490 h 1752600"/>
                  <a:gd name="connsiteX7" fmla="*/ 76200 w 152400"/>
                  <a:gd name="connsiteY7" fmla="*/ 1752600 h 1752600"/>
                  <a:gd name="connsiteX8" fmla="*/ 0 w 152400"/>
                  <a:gd name="connsiteY8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99050 w 152400"/>
                  <a:gd name="connsiteY2" fmla="*/ 431218 h 1752600"/>
                  <a:gd name="connsiteX3" fmla="*/ 49530 w 152400"/>
                  <a:gd name="connsiteY3" fmla="*/ 0 h 1752600"/>
                  <a:gd name="connsiteX4" fmla="*/ 102870 w 152400"/>
                  <a:gd name="connsiteY4" fmla="*/ 0 h 1752600"/>
                  <a:gd name="connsiteX5" fmla="*/ 139651 w 152400"/>
                  <a:gd name="connsiteY5" fmla="*/ 422967 h 1752600"/>
                  <a:gd name="connsiteX6" fmla="*/ 102870 w 152400"/>
                  <a:gd name="connsiteY6" fmla="*/ 1634490 h 1752600"/>
                  <a:gd name="connsiteX7" fmla="*/ 152400 w 152400"/>
                  <a:gd name="connsiteY7" fmla="*/ 1634490 h 1752600"/>
                  <a:gd name="connsiteX8" fmla="*/ 76200 w 152400"/>
                  <a:gd name="connsiteY8" fmla="*/ 1752600 h 1752600"/>
                  <a:gd name="connsiteX9" fmla="*/ 0 w 152400"/>
                  <a:gd name="connsiteY9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99050 w 152400"/>
                  <a:gd name="connsiteY2" fmla="*/ 431218 h 1752600"/>
                  <a:gd name="connsiteX3" fmla="*/ 49530 w 152400"/>
                  <a:gd name="connsiteY3" fmla="*/ 0 h 1752600"/>
                  <a:gd name="connsiteX4" fmla="*/ 102870 w 152400"/>
                  <a:gd name="connsiteY4" fmla="*/ 0 h 1752600"/>
                  <a:gd name="connsiteX5" fmla="*/ 139651 w 152400"/>
                  <a:gd name="connsiteY5" fmla="*/ 422967 h 1752600"/>
                  <a:gd name="connsiteX6" fmla="*/ 123323 w 152400"/>
                  <a:gd name="connsiteY6" fmla="*/ 1015680 h 1752600"/>
                  <a:gd name="connsiteX7" fmla="*/ 102870 w 152400"/>
                  <a:gd name="connsiteY7" fmla="*/ 1634490 h 1752600"/>
                  <a:gd name="connsiteX8" fmla="*/ 152400 w 152400"/>
                  <a:gd name="connsiteY8" fmla="*/ 1634490 h 1752600"/>
                  <a:gd name="connsiteX9" fmla="*/ 76200 w 152400"/>
                  <a:gd name="connsiteY9" fmla="*/ 1752600 h 1752600"/>
                  <a:gd name="connsiteX10" fmla="*/ 0 w 152400"/>
                  <a:gd name="connsiteY10" fmla="*/ 1634490 h 1752600"/>
                  <a:gd name="connsiteX0" fmla="*/ 0 w 164740"/>
                  <a:gd name="connsiteY0" fmla="*/ 1634490 h 1752600"/>
                  <a:gd name="connsiteX1" fmla="*/ 49530 w 164740"/>
                  <a:gd name="connsiteY1" fmla="*/ 1634490 h 1752600"/>
                  <a:gd name="connsiteX2" fmla="*/ 99050 w 164740"/>
                  <a:gd name="connsiteY2" fmla="*/ 431218 h 1752600"/>
                  <a:gd name="connsiteX3" fmla="*/ 49530 w 164740"/>
                  <a:gd name="connsiteY3" fmla="*/ 0 h 1752600"/>
                  <a:gd name="connsiteX4" fmla="*/ 102870 w 164740"/>
                  <a:gd name="connsiteY4" fmla="*/ 0 h 1752600"/>
                  <a:gd name="connsiteX5" fmla="*/ 139651 w 164740"/>
                  <a:gd name="connsiteY5" fmla="*/ 422967 h 1752600"/>
                  <a:gd name="connsiteX6" fmla="*/ 163476 w 164740"/>
                  <a:gd name="connsiteY6" fmla="*/ 1017467 h 1752600"/>
                  <a:gd name="connsiteX7" fmla="*/ 102870 w 164740"/>
                  <a:gd name="connsiteY7" fmla="*/ 1634490 h 1752600"/>
                  <a:gd name="connsiteX8" fmla="*/ 152400 w 164740"/>
                  <a:gd name="connsiteY8" fmla="*/ 1634490 h 1752600"/>
                  <a:gd name="connsiteX9" fmla="*/ 76200 w 164740"/>
                  <a:gd name="connsiteY9" fmla="*/ 1752600 h 1752600"/>
                  <a:gd name="connsiteX10" fmla="*/ 0 w 164740"/>
                  <a:gd name="connsiteY10" fmla="*/ 1634490 h 1752600"/>
                  <a:gd name="connsiteX0" fmla="*/ 0 w 164740"/>
                  <a:gd name="connsiteY0" fmla="*/ 1634490 h 1752600"/>
                  <a:gd name="connsiteX1" fmla="*/ 49530 w 164740"/>
                  <a:gd name="connsiteY1" fmla="*/ 1634490 h 1752600"/>
                  <a:gd name="connsiteX2" fmla="*/ 115466 w 164740"/>
                  <a:gd name="connsiteY2" fmla="*/ 1044052 h 1752600"/>
                  <a:gd name="connsiteX3" fmla="*/ 99050 w 164740"/>
                  <a:gd name="connsiteY3" fmla="*/ 431218 h 1752600"/>
                  <a:gd name="connsiteX4" fmla="*/ 49530 w 164740"/>
                  <a:gd name="connsiteY4" fmla="*/ 0 h 1752600"/>
                  <a:gd name="connsiteX5" fmla="*/ 102870 w 164740"/>
                  <a:gd name="connsiteY5" fmla="*/ 0 h 1752600"/>
                  <a:gd name="connsiteX6" fmla="*/ 139651 w 164740"/>
                  <a:gd name="connsiteY6" fmla="*/ 422967 h 1752600"/>
                  <a:gd name="connsiteX7" fmla="*/ 163476 w 164740"/>
                  <a:gd name="connsiteY7" fmla="*/ 1017467 h 1752600"/>
                  <a:gd name="connsiteX8" fmla="*/ 102870 w 164740"/>
                  <a:gd name="connsiteY8" fmla="*/ 1634490 h 1752600"/>
                  <a:gd name="connsiteX9" fmla="*/ 152400 w 164740"/>
                  <a:gd name="connsiteY9" fmla="*/ 1634490 h 1752600"/>
                  <a:gd name="connsiteX10" fmla="*/ 76200 w 164740"/>
                  <a:gd name="connsiteY10" fmla="*/ 1752600 h 1752600"/>
                  <a:gd name="connsiteX11" fmla="*/ 0 w 164740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0391 w 168749"/>
                  <a:gd name="connsiteY2" fmla="*/ 1043826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749" h="1752600">
                    <a:moveTo>
                      <a:pt x="0" y="1634490"/>
                    </a:moveTo>
                    <a:lnTo>
                      <a:pt x="49530" y="1634490"/>
                    </a:lnTo>
                    <a:cubicBezTo>
                      <a:pt x="62008" y="1535782"/>
                      <a:pt x="73478" y="1431242"/>
                      <a:pt x="110391" y="1043826"/>
                    </a:cubicBezTo>
                    <a:cubicBezTo>
                      <a:pt x="114941" y="583780"/>
                      <a:pt x="103273" y="604925"/>
                      <a:pt x="99050" y="431218"/>
                    </a:cubicBezTo>
                    <a:lnTo>
                      <a:pt x="49530" y="0"/>
                    </a:lnTo>
                    <a:lnTo>
                      <a:pt x="102870" y="0"/>
                    </a:lnTo>
                    <a:cubicBezTo>
                      <a:pt x="101746" y="140393"/>
                      <a:pt x="126802" y="139571"/>
                      <a:pt x="149801" y="423419"/>
                    </a:cubicBezTo>
                    <a:cubicBezTo>
                      <a:pt x="171313" y="625542"/>
                      <a:pt x="172414" y="816699"/>
                      <a:pt x="163476" y="1017467"/>
                    </a:cubicBezTo>
                    <a:cubicBezTo>
                      <a:pt x="152068" y="1254043"/>
                      <a:pt x="123072" y="1428816"/>
                      <a:pt x="102870" y="1634490"/>
                    </a:cubicBezTo>
                    <a:lnTo>
                      <a:pt x="152400" y="1634490"/>
                    </a:lnTo>
                    <a:lnTo>
                      <a:pt x="76200" y="1752600"/>
                    </a:lnTo>
                    <a:lnTo>
                      <a:pt x="0" y="1634490"/>
                    </a:lnTo>
                    <a:close/>
                  </a:path>
                </a:pathLst>
              </a:custGeom>
              <a:solidFill>
                <a:srgbClr val="FBEEDC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pic>
          <p:nvPicPr>
            <p:cNvPr id="12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20196">
              <a:off x="9491764" y="1022269"/>
              <a:ext cx="1647049" cy="160453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26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5905" y="5351600"/>
            <a:ext cx="9832319" cy="820600"/>
          </a:xfrm>
        </p:spPr>
        <p:txBody>
          <a:bodyPr/>
          <a:lstStyle/>
          <a:p>
            <a:r>
              <a:rPr lang="en-US" dirty="0"/>
              <a:t>Spread Operator in JS: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dirty="0"/>
              <a:t>items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484130"/>
              </p:ext>
            </p:extLst>
          </p:nvPr>
        </p:nvGraphicFramePr>
        <p:xfrm>
          <a:off x="3275012" y="3816514"/>
          <a:ext cx="5210730" cy="907886"/>
        </p:xfrm>
        <a:graphic>
          <a:graphicData uri="http://schemas.openxmlformats.org/drawingml/2006/table">
            <a:tbl>
              <a:tblPr/>
              <a:tblGrid>
                <a:gridCol w="1042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78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61992" marR="161992" marT="80995" marB="80995" anchor="ctr" horzOverflow="overflow">
                    <a:lnL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61992" marR="161992" marT="80995" marB="80995" anchor="ctr" horzOverflow="overflow">
                    <a:lnL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61992" marR="161992" marT="80995" marB="80995" anchor="ctr" horzOverflow="overflow">
                    <a:lnL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61992" marR="161992" marT="80995" marB="80995" anchor="ctr" horzOverflow="overflow">
                    <a:lnL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61992" marR="161992" marT="80995" marB="80995" anchor="ctr" horzOverflow="overflow">
                    <a:lnL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Arrow: Down 1"/>
          <p:cNvSpPr/>
          <p:nvPr/>
        </p:nvSpPr>
        <p:spPr>
          <a:xfrm>
            <a:off x="5017452" y="2458720"/>
            <a:ext cx="727709" cy="1503680"/>
          </a:xfrm>
          <a:custGeom>
            <a:avLst/>
            <a:gdLst>
              <a:gd name="connsiteX0" fmla="*/ 0 w 685800"/>
              <a:gd name="connsiteY0" fmla="*/ 601978 h 1066800"/>
              <a:gd name="connsiteX1" fmla="*/ 232411 w 685800"/>
              <a:gd name="connsiteY1" fmla="*/ 601978 h 1066800"/>
              <a:gd name="connsiteX2" fmla="*/ 232411 w 685800"/>
              <a:gd name="connsiteY2" fmla="*/ 0 h 1066800"/>
              <a:gd name="connsiteX3" fmla="*/ 453389 w 685800"/>
              <a:gd name="connsiteY3" fmla="*/ 0 h 1066800"/>
              <a:gd name="connsiteX4" fmla="*/ 453389 w 685800"/>
              <a:gd name="connsiteY4" fmla="*/ 601978 h 1066800"/>
              <a:gd name="connsiteX5" fmla="*/ 685800 w 685800"/>
              <a:gd name="connsiteY5" fmla="*/ 601978 h 1066800"/>
              <a:gd name="connsiteX6" fmla="*/ 342900 w 685800"/>
              <a:gd name="connsiteY6" fmla="*/ 1066800 h 1066800"/>
              <a:gd name="connsiteX7" fmla="*/ 0 w 685800"/>
              <a:gd name="connsiteY7" fmla="*/ 601978 h 1066800"/>
              <a:gd name="connsiteX0" fmla="*/ 0 w 685800"/>
              <a:gd name="connsiteY0" fmla="*/ 1028698 h 1493520"/>
              <a:gd name="connsiteX1" fmla="*/ 232411 w 685800"/>
              <a:gd name="connsiteY1" fmla="*/ 1028698 h 1493520"/>
              <a:gd name="connsiteX2" fmla="*/ 19051 w 685800"/>
              <a:gd name="connsiteY2" fmla="*/ 0 h 1493520"/>
              <a:gd name="connsiteX3" fmla="*/ 453389 w 685800"/>
              <a:gd name="connsiteY3" fmla="*/ 426720 h 1493520"/>
              <a:gd name="connsiteX4" fmla="*/ 453389 w 685800"/>
              <a:gd name="connsiteY4" fmla="*/ 1028698 h 1493520"/>
              <a:gd name="connsiteX5" fmla="*/ 685800 w 685800"/>
              <a:gd name="connsiteY5" fmla="*/ 1028698 h 1493520"/>
              <a:gd name="connsiteX6" fmla="*/ 342900 w 685800"/>
              <a:gd name="connsiteY6" fmla="*/ 1493520 h 1493520"/>
              <a:gd name="connsiteX7" fmla="*/ 0 w 685800"/>
              <a:gd name="connsiteY7" fmla="*/ 1028698 h 1493520"/>
              <a:gd name="connsiteX0" fmla="*/ 0 w 727709"/>
              <a:gd name="connsiteY0" fmla="*/ 1038858 h 1503680"/>
              <a:gd name="connsiteX1" fmla="*/ 232411 w 727709"/>
              <a:gd name="connsiteY1" fmla="*/ 1038858 h 1503680"/>
              <a:gd name="connsiteX2" fmla="*/ 19051 w 727709"/>
              <a:gd name="connsiteY2" fmla="*/ 10160 h 1503680"/>
              <a:gd name="connsiteX3" fmla="*/ 727709 w 727709"/>
              <a:gd name="connsiteY3" fmla="*/ 0 h 1503680"/>
              <a:gd name="connsiteX4" fmla="*/ 453389 w 727709"/>
              <a:gd name="connsiteY4" fmla="*/ 1038858 h 1503680"/>
              <a:gd name="connsiteX5" fmla="*/ 685800 w 727709"/>
              <a:gd name="connsiteY5" fmla="*/ 1038858 h 1503680"/>
              <a:gd name="connsiteX6" fmla="*/ 342900 w 727709"/>
              <a:gd name="connsiteY6" fmla="*/ 1503680 h 1503680"/>
              <a:gd name="connsiteX7" fmla="*/ 0 w 727709"/>
              <a:gd name="connsiteY7" fmla="*/ 1038858 h 1503680"/>
              <a:gd name="connsiteX0" fmla="*/ 0 w 727709"/>
              <a:gd name="connsiteY0" fmla="*/ 1038858 h 1503680"/>
              <a:gd name="connsiteX1" fmla="*/ 232411 w 727709"/>
              <a:gd name="connsiteY1" fmla="*/ 10388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3885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32411 w 727709"/>
              <a:gd name="connsiteY1" fmla="*/ 10388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3885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52731 w 727709"/>
              <a:gd name="connsiteY1" fmla="*/ 104901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3885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52731 w 727709"/>
              <a:gd name="connsiteY1" fmla="*/ 104901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83211 w 727709"/>
              <a:gd name="connsiteY1" fmla="*/ 106933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83211 w 727709"/>
              <a:gd name="connsiteY1" fmla="*/ 106933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62891 w 727709"/>
              <a:gd name="connsiteY1" fmla="*/ 10896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62891 w 727709"/>
              <a:gd name="connsiteY1" fmla="*/ 10896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62891 w 727709"/>
              <a:gd name="connsiteY1" fmla="*/ 10896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62891 w 727709"/>
              <a:gd name="connsiteY1" fmla="*/ 10896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  <a:gd name="connsiteX0" fmla="*/ 0 w 727709"/>
              <a:gd name="connsiteY0" fmla="*/ 1038858 h 1503680"/>
              <a:gd name="connsiteX1" fmla="*/ 262891 w 727709"/>
              <a:gd name="connsiteY1" fmla="*/ 1089658 h 1503680"/>
              <a:gd name="connsiteX2" fmla="*/ 19051 w 727709"/>
              <a:gd name="connsiteY2" fmla="*/ 10160 h 1503680"/>
              <a:gd name="connsiteX3" fmla="*/ 413068 w 727709"/>
              <a:gd name="connsiteY3" fmla="*/ 172720 h 1503680"/>
              <a:gd name="connsiteX4" fmla="*/ 727709 w 727709"/>
              <a:gd name="connsiteY4" fmla="*/ 0 h 1503680"/>
              <a:gd name="connsiteX5" fmla="*/ 453389 w 727709"/>
              <a:gd name="connsiteY5" fmla="*/ 1069338 h 1503680"/>
              <a:gd name="connsiteX6" fmla="*/ 685800 w 727709"/>
              <a:gd name="connsiteY6" fmla="*/ 1038858 h 1503680"/>
              <a:gd name="connsiteX7" fmla="*/ 342900 w 727709"/>
              <a:gd name="connsiteY7" fmla="*/ 1503680 h 1503680"/>
              <a:gd name="connsiteX8" fmla="*/ 0 w 727709"/>
              <a:gd name="connsiteY8" fmla="*/ 1038858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709" h="1503680">
                <a:moveTo>
                  <a:pt x="0" y="1038858"/>
                </a:moveTo>
                <a:lnTo>
                  <a:pt x="262891" y="1089658"/>
                </a:lnTo>
                <a:cubicBezTo>
                  <a:pt x="130811" y="729825"/>
                  <a:pt x="100331" y="369993"/>
                  <a:pt x="19051" y="10160"/>
                </a:cubicBezTo>
                <a:cubicBezTo>
                  <a:pt x="133457" y="6773"/>
                  <a:pt x="298662" y="176107"/>
                  <a:pt x="413068" y="172720"/>
                </a:cubicBezTo>
                <a:lnTo>
                  <a:pt x="727709" y="0"/>
                </a:lnTo>
                <a:cubicBezTo>
                  <a:pt x="636269" y="356446"/>
                  <a:pt x="575309" y="712892"/>
                  <a:pt x="453389" y="1069338"/>
                </a:cubicBezTo>
                <a:lnTo>
                  <a:pt x="685800" y="1038858"/>
                </a:lnTo>
                <a:cubicBezTo>
                  <a:pt x="571500" y="1193799"/>
                  <a:pt x="558800" y="1308099"/>
                  <a:pt x="342900" y="1503680"/>
                </a:cubicBezTo>
                <a:cubicBezTo>
                  <a:pt x="187960" y="1348739"/>
                  <a:pt x="114300" y="1193799"/>
                  <a:pt x="0" y="1038858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1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698123"/>
              </p:ext>
            </p:extLst>
          </p:nvPr>
        </p:nvGraphicFramePr>
        <p:xfrm>
          <a:off x="3904932" y="1752600"/>
          <a:ext cx="2983611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E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28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spread operator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dirty="0"/>
              <a:t>" expands an expression by its iterator</a:t>
            </a:r>
          </a:p>
          <a:p>
            <a:pPr lvl="1"/>
            <a:r>
              <a:rPr lang="en-US" dirty="0"/>
              <a:t>Used where multiple values are expected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Spread Operator "</a:t>
            </a:r>
            <a:r>
              <a:rPr lang="en-US" sz="6000" dirty="0"/>
              <a:t>…</a:t>
            </a:r>
            <a:r>
              <a:rPr lang="en-US" dirty="0"/>
              <a:t>"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2570480"/>
            <a:ext cx="1054009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da-DK" noProof="1"/>
              <a:t>let arr =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da-DK" noProof="1"/>
              <a:t>10, 20, 30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da-DK" noProof="1"/>
              <a:t>;</a:t>
            </a:r>
          </a:p>
          <a:p>
            <a:r>
              <a:rPr lang="da-DK" noProof="1"/>
              <a:t>let </a:t>
            </a:r>
            <a:r>
              <a:rPr lang="en-US" noProof="1"/>
              <a:t>newArr</a:t>
            </a:r>
            <a:r>
              <a:rPr lang="da-DK" noProof="1"/>
              <a:t> = [0,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...arr</a:t>
            </a:r>
            <a:r>
              <a:rPr lang="da-DK" noProof="1"/>
              <a:t>, 40, 50];</a:t>
            </a:r>
          </a:p>
          <a:p>
            <a:r>
              <a:rPr lang="da-DK" noProof="1"/>
              <a:t>console.log(</a:t>
            </a:r>
            <a:r>
              <a:rPr lang="en-US" noProof="1"/>
              <a:t>newArr</a:t>
            </a:r>
            <a:r>
              <a:rPr lang="da-DK" noProof="1"/>
              <a:t>);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[0, 10, 20, 30, 40, 50]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2727" y="4191000"/>
            <a:ext cx="1054009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da-DK" noProof="1"/>
              <a:t>let values =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da-DK" noProof="1"/>
              <a:t>10, 5, 100, 30, -7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da-DK" noProof="1"/>
              <a:t>;</a:t>
            </a:r>
          </a:p>
          <a:p>
            <a:r>
              <a:rPr lang="da-DK" noProof="1"/>
              <a:t>console.log(Math.max(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...values</a:t>
            </a:r>
            <a:r>
              <a:rPr lang="da-DK" noProof="1"/>
              <a:t>));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100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2727" y="5380633"/>
            <a:ext cx="1054009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da-DK" noProof="1"/>
              <a:t>let dateInfo =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da-DK" noProof="1"/>
              <a:t>2016, 2, 27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da-DK" noProof="1"/>
              <a:t>;</a:t>
            </a:r>
          </a:p>
          <a:p>
            <a:r>
              <a:rPr lang="da-DK" noProof="1"/>
              <a:t>console.log(new Date(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...dateInfo</a:t>
            </a:r>
            <a:r>
              <a:rPr lang="da-DK" noProof="1"/>
              <a:t>));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Sun Mar 27 2016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98958"/>
            <a:ext cx="10363200" cy="820600"/>
          </a:xfrm>
        </p:spPr>
        <p:txBody>
          <a:bodyPr/>
          <a:lstStyle/>
          <a:p>
            <a:r>
              <a:rPr lang="en-US" dirty="0"/>
              <a:t>Practice: Iterators and Generators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518984" y="2325708"/>
            <a:ext cx="3680828" cy="1941492"/>
            <a:chOff x="6640004" y="1981702"/>
            <a:chExt cx="4546006" cy="24613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004" y="3049961"/>
              <a:ext cx="3360443" cy="1127277"/>
            </a:xfrm>
            <a:prstGeom prst="rect">
              <a:avLst/>
            </a:prstGeom>
          </p:spPr>
        </p:pic>
        <p:pic>
          <p:nvPicPr>
            <p:cNvPr id="8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9851">
              <a:off x="8724642" y="1981702"/>
              <a:ext cx="2461368" cy="246136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229148" y="1214391"/>
            <a:ext cx="1997549" cy="2885186"/>
            <a:chOff x="9218612" y="1001014"/>
            <a:chExt cx="1997549" cy="2885186"/>
          </a:xfrm>
        </p:grpSpPr>
        <p:grpSp>
          <p:nvGrpSpPr>
            <p:cNvPr id="10" name="Group 9"/>
            <p:cNvGrpSpPr/>
            <p:nvPr/>
          </p:nvGrpSpPr>
          <p:grpSpPr>
            <a:xfrm>
              <a:off x="9218612" y="1539036"/>
              <a:ext cx="1997549" cy="2347164"/>
              <a:chOff x="9218612" y="1539036"/>
              <a:chExt cx="1997549" cy="234716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8612" y="1539036"/>
                <a:ext cx="1844200" cy="2347164"/>
              </a:xfrm>
              <a:prstGeom prst="rect">
                <a:avLst/>
              </a:prstGeom>
            </p:spPr>
          </p:pic>
          <p:sp>
            <p:nvSpPr>
              <p:cNvPr id="13" name="Arrow: Down 22"/>
              <p:cNvSpPr/>
              <p:nvPr/>
            </p:nvSpPr>
            <p:spPr>
              <a:xfrm>
                <a:off x="11047412" y="1716436"/>
                <a:ext cx="168749" cy="1752600"/>
              </a:xfrm>
              <a:custGeom>
                <a:avLst/>
                <a:gdLst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49530 w 152400"/>
                  <a:gd name="connsiteY2" fmla="*/ 0 h 1752600"/>
                  <a:gd name="connsiteX3" fmla="*/ 102870 w 152400"/>
                  <a:gd name="connsiteY3" fmla="*/ 0 h 1752600"/>
                  <a:gd name="connsiteX4" fmla="*/ 102870 w 152400"/>
                  <a:gd name="connsiteY4" fmla="*/ 1634490 h 1752600"/>
                  <a:gd name="connsiteX5" fmla="*/ 152400 w 152400"/>
                  <a:gd name="connsiteY5" fmla="*/ 1634490 h 1752600"/>
                  <a:gd name="connsiteX6" fmla="*/ 76200 w 152400"/>
                  <a:gd name="connsiteY6" fmla="*/ 1752600 h 1752600"/>
                  <a:gd name="connsiteX7" fmla="*/ 0 w 152400"/>
                  <a:gd name="connsiteY7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49530 w 152400"/>
                  <a:gd name="connsiteY2" fmla="*/ 0 h 1752600"/>
                  <a:gd name="connsiteX3" fmla="*/ 102870 w 152400"/>
                  <a:gd name="connsiteY3" fmla="*/ 0 h 1752600"/>
                  <a:gd name="connsiteX4" fmla="*/ 139651 w 152400"/>
                  <a:gd name="connsiteY4" fmla="*/ 422967 h 1752600"/>
                  <a:gd name="connsiteX5" fmla="*/ 102870 w 152400"/>
                  <a:gd name="connsiteY5" fmla="*/ 1634490 h 1752600"/>
                  <a:gd name="connsiteX6" fmla="*/ 152400 w 152400"/>
                  <a:gd name="connsiteY6" fmla="*/ 1634490 h 1752600"/>
                  <a:gd name="connsiteX7" fmla="*/ 76200 w 152400"/>
                  <a:gd name="connsiteY7" fmla="*/ 1752600 h 1752600"/>
                  <a:gd name="connsiteX8" fmla="*/ 0 w 152400"/>
                  <a:gd name="connsiteY8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99050 w 152400"/>
                  <a:gd name="connsiteY2" fmla="*/ 431218 h 1752600"/>
                  <a:gd name="connsiteX3" fmla="*/ 49530 w 152400"/>
                  <a:gd name="connsiteY3" fmla="*/ 0 h 1752600"/>
                  <a:gd name="connsiteX4" fmla="*/ 102870 w 152400"/>
                  <a:gd name="connsiteY4" fmla="*/ 0 h 1752600"/>
                  <a:gd name="connsiteX5" fmla="*/ 139651 w 152400"/>
                  <a:gd name="connsiteY5" fmla="*/ 422967 h 1752600"/>
                  <a:gd name="connsiteX6" fmla="*/ 102870 w 152400"/>
                  <a:gd name="connsiteY6" fmla="*/ 1634490 h 1752600"/>
                  <a:gd name="connsiteX7" fmla="*/ 152400 w 152400"/>
                  <a:gd name="connsiteY7" fmla="*/ 1634490 h 1752600"/>
                  <a:gd name="connsiteX8" fmla="*/ 76200 w 152400"/>
                  <a:gd name="connsiteY8" fmla="*/ 1752600 h 1752600"/>
                  <a:gd name="connsiteX9" fmla="*/ 0 w 152400"/>
                  <a:gd name="connsiteY9" fmla="*/ 1634490 h 1752600"/>
                  <a:gd name="connsiteX0" fmla="*/ 0 w 152400"/>
                  <a:gd name="connsiteY0" fmla="*/ 1634490 h 1752600"/>
                  <a:gd name="connsiteX1" fmla="*/ 49530 w 152400"/>
                  <a:gd name="connsiteY1" fmla="*/ 1634490 h 1752600"/>
                  <a:gd name="connsiteX2" fmla="*/ 99050 w 152400"/>
                  <a:gd name="connsiteY2" fmla="*/ 431218 h 1752600"/>
                  <a:gd name="connsiteX3" fmla="*/ 49530 w 152400"/>
                  <a:gd name="connsiteY3" fmla="*/ 0 h 1752600"/>
                  <a:gd name="connsiteX4" fmla="*/ 102870 w 152400"/>
                  <a:gd name="connsiteY4" fmla="*/ 0 h 1752600"/>
                  <a:gd name="connsiteX5" fmla="*/ 139651 w 152400"/>
                  <a:gd name="connsiteY5" fmla="*/ 422967 h 1752600"/>
                  <a:gd name="connsiteX6" fmla="*/ 123323 w 152400"/>
                  <a:gd name="connsiteY6" fmla="*/ 1015680 h 1752600"/>
                  <a:gd name="connsiteX7" fmla="*/ 102870 w 152400"/>
                  <a:gd name="connsiteY7" fmla="*/ 1634490 h 1752600"/>
                  <a:gd name="connsiteX8" fmla="*/ 152400 w 152400"/>
                  <a:gd name="connsiteY8" fmla="*/ 1634490 h 1752600"/>
                  <a:gd name="connsiteX9" fmla="*/ 76200 w 152400"/>
                  <a:gd name="connsiteY9" fmla="*/ 1752600 h 1752600"/>
                  <a:gd name="connsiteX10" fmla="*/ 0 w 152400"/>
                  <a:gd name="connsiteY10" fmla="*/ 1634490 h 1752600"/>
                  <a:gd name="connsiteX0" fmla="*/ 0 w 164740"/>
                  <a:gd name="connsiteY0" fmla="*/ 1634490 h 1752600"/>
                  <a:gd name="connsiteX1" fmla="*/ 49530 w 164740"/>
                  <a:gd name="connsiteY1" fmla="*/ 1634490 h 1752600"/>
                  <a:gd name="connsiteX2" fmla="*/ 99050 w 164740"/>
                  <a:gd name="connsiteY2" fmla="*/ 431218 h 1752600"/>
                  <a:gd name="connsiteX3" fmla="*/ 49530 w 164740"/>
                  <a:gd name="connsiteY3" fmla="*/ 0 h 1752600"/>
                  <a:gd name="connsiteX4" fmla="*/ 102870 w 164740"/>
                  <a:gd name="connsiteY4" fmla="*/ 0 h 1752600"/>
                  <a:gd name="connsiteX5" fmla="*/ 139651 w 164740"/>
                  <a:gd name="connsiteY5" fmla="*/ 422967 h 1752600"/>
                  <a:gd name="connsiteX6" fmla="*/ 163476 w 164740"/>
                  <a:gd name="connsiteY6" fmla="*/ 1017467 h 1752600"/>
                  <a:gd name="connsiteX7" fmla="*/ 102870 w 164740"/>
                  <a:gd name="connsiteY7" fmla="*/ 1634490 h 1752600"/>
                  <a:gd name="connsiteX8" fmla="*/ 152400 w 164740"/>
                  <a:gd name="connsiteY8" fmla="*/ 1634490 h 1752600"/>
                  <a:gd name="connsiteX9" fmla="*/ 76200 w 164740"/>
                  <a:gd name="connsiteY9" fmla="*/ 1752600 h 1752600"/>
                  <a:gd name="connsiteX10" fmla="*/ 0 w 164740"/>
                  <a:gd name="connsiteY10" fmla="*/ 1634490 h 1752600"/>
                  <a:gd name="connsiteX0" fmla="*/ 0 w 164740"/>
                  <a:gd name="connsiteY0" fmla="*/ 1634490 h 1752600"/>
                  <a:gd name="connsiteX1" fmla="*/ 49530 w 164740"/>
                  <a:gd name="connsiteY1" fmla="*/ 1634490 h 1752600"/>
                  <a:gd name="connsiteX2" fmla="*/ 115466 w 164740"/>
                  <a:gd name="connsiteY2" fmla="*/ 1044052 h 1752600"/>
                  <a:gd name="connsiteX3" fmla="*/ 99050 w 164740"/>
                  <a:gd name="connsiteY3" fmla="*/ 431218 h 1752600"/>
                  <a:gd name="connsiteX4" fmla="*/ 49530 w 164740"/>
                  <a:gd name="connsiteY4" fmla="*/ 0 h 1752600"/>
                  <a:gd name="connsiteX5" fmla="*/ 102870 w 164740"/>
                  <a:gd name="connsiteY5" fmla="*/ 0 h 1752600"/>
                  <a:gd name="connsiteX6" fmla="*/ 139651 w 164740"/>
                  <a:gd name="connsiteY6" fmla="*/ 422967 h 1752600"/>
                  <a:gd name="connsiteX7" fmla="*/ 163476 w 164740"/>
                  <a:gd name="connsiteY7" fmla="*/ 1017467 h 1752600"/>
                  <a:gd name="connsiteX8" fmla="*/ 102870 w 164740"/>
                  <a:gd name="connsiteY8" fmla="*/ 1634490 h 1752600"/>
                  <a:gd name="connsiteX9" fmla="*/ 152400 w 164740"/>
                  <a:gd name="connsiteY9" fmla="*/ 1634490 h 1752600"/>
                  <a:gd name="connsiteX10" fmla="*/ 76200 w 164740"/>
                  <a:gd name="connsiteY10" fmla="*/ 1752600 h 1752600"/>
                  <a:gd name="connsiteX11" fmla="*/ 0 w 164740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6561"/>
                  <a:gd name="connsiteY0" fmla="*/ 1634490 h 1752600"/>
                  <a:gd name="connsiteX1" fmla="*/ 49530 w 166561"/>
                  <a:gd name="connsiteY1" fmla="*/ 1634490 h 1752600"/>
                  <a:gd name="connsiteX2" fmla="*/ 115466 w 166561"/>
                  <a:gd name="connsiteY2" fmla="*/ 1044052 h 1752600"/>
                  <a:gd name="connsiteX3" fmla="*/ 99050 w 166561"/>
                  <a:gd name="connsiteY3" fmla="*/ 431218 h 1752600"/>
                  <a:gd name="connsiteX4" fmla="*/ 49530 w 166561"/>
                  <a:gd name="connsiteY4" fmla="*/ 0 h 1752600"/>
                  <a:gd name="connsiteX5" fmla="*/ 102870 w 166561"/>
                  <a:gd name="connsiteY5" fmla="*/ 0 h 1752600"/>
                  <a:gd name="connsiteX6" fmla="*/ 139651 w 166561"/>
                  <a:gd name="connsiteY6" fmla="*/ 422967 h 1752600"/>
                  <a:gd name="connsiteX7" fmla="*/ 163476 w 166561"/>
                  <a:gd name="connsiteY7" fmla="*/ 1017467 h 1752600"/>
                  <a:gd name="connsiteX8" fmla="*/ 102870 w 166561"/>
                  <a:gd name="connsiteY8" fmla="*/ 1634490 h 1752600"/>
                  <a:gd name="connsiteX9" fmla="*/ 152400 w 166561"/>
                  <a:gd name="connsiteY9" fmla="*/ 1634490 h 1752600"/>
                  <a:gd name="connsiteX10" fmla="*/ 76200 w 166561"/>
                  <a:gd name="connsiteY10" fmla="*/ 1752600 h 1752600"/>
                  <a:gd name="connsiteX11" fmla="*/ 0 w 166561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5466 w 168749"/>
                  <a:gd name="connsiteY2" fmla="*/ 1044052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  <a:gd name="connsiteX0" fmla="*/ 0 w 168749"/>
                  <a:gd name="connsiteY0" fmla="*/ 1634490 h 1752600"/>
                  <a:gd name="connsiteX1" fmla="*/ 49530 w 168749"/>
                  <a:gd name="connsiteY1" fmla="*/ 1634490 h 1752600"/>
                  <a:gd name="connsiteX2" fmla="*/ 110391 w 168749"/>
                  <a:gd name="connsiteY2" fmla="*/ 1043826 h 1752600"/>
                  <a:gd name="connsiteX3" fmla="*/ 99050 w 168749"/>
                  <a:gd name="connsiteY3" fmla="*/ 431218 h 1752600"/>
                  <a:gd name="connsiteX4" fmla="*/ 49530 w 168749"/>
                  <a:gd name="connsiteY4" fmla="*/ 0 h 1752600"/>
                  <a:gd name="connsiteX5" fmla="*/ 102870 w 168749"/>
                  <a:gd name="connsiteY5" fmla="*/ 0 h 1752600"/>
                  <a:gd name="connsiteX6" fmla="*/ 149801 w 168749"/>
                  <a:gd name="connsiteY6" fmla="*/ 423419 h 1752600"/>
                  <a:gd name="connsiteX7" fmla="*/ 163476 w 168749"/>
                  <a:gd name="connsiteY7" fmla="*/ 1017467 h 1752600"/>
                  <a:gd name="connsiteX8" fmla="*/ 102870 w 168749"/>
                  <a:gd name="connsiteY8" fmla="*/ 1634490 h 1752600"/>
                  <a:gd name="connsiteX9" fmla="*/ 152400 w 168749"/>
                  <a:gd name="connsiteY9" fmla="*/ 1634490 h 1752600"/>
                  <a:gd name="connsiteX10" fmla="*/ 76200 w 168749"/>
                  <a:gd name="connsiteY10" fmla="*/ 1752600 h 1752600"/>
                  <a:gd name="connsiteX11" fmla="*/ 0 w 168749"/>
                  <a:gd name="connsiteY11" fmla="*/ 1634490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749" h="1752600">
                    <a:moveTo>
                      <a:pt x="0" y="1634490"/>
                    </a:moveTo>
                    <a:lnTo>
                      <a:pt x="49530" y="1634490"/>
                    </a:lnTo>
                    <a:cubicBezTo>
                      <a:pt x="62008" y="1535782"/>
                      <a:pt x="73478" y="1431242"/>
                      <a:pt x="110391" y="1043826"/>
                    </a:cubicBezTo>
                    <a:cubicBezTo>
                      <a:pt x="114941" y="583780"/>
                      <a:pt x="103273" y="604925"/>
                      <a:pt x="99050" y="431218"/>
                    </a:cubicBezTo>
                    <a:lnTo>
                      <a:pt x="49530" y="0"/>
                    </a:lnTo>
                    <a:lnTo>
                      <a:pt x="102870" y="0"/>
                    </a:lnTo>
                    <a:cubicBezTo>
                      <a:pt x="101746" y="140393"/>
                      <a:pt x="126802" y="139571"/>
                      <a:pt x="149801" y="423419"/>
                    </a:cubicBezTo>
                    <a:cubicBezTo>
                      <a:pt x="171313" y="625542"/>
                      <a:pt x="172414" y="816699"/>
                      <a:pt x="163476" y="1017467"/>
                    </a:cubicBezTo>
                    <a:cubicBezTo>
                      <a:pt x="152068" y="1254043"/>
                      <a:pt x="123072" y="1428816"/>
                      <a:pt x="102870" y="1634490"/>
                    </a:cubicBezTo>
                    <a:lnTo>
                      <a:pt x="152400" y="1634490"/>
                    </a:lnTo>
                    <a:lnTo>
                      <a:pt x="76200" y="1752600"/>
                    </a:lnTo>
                    <a:lnTo>
                      <a:pt x="0" y="1634490"/>
                    </a:lnTo>
                    <a:close/>
                  </a:path>
                </a:pathLst>
              </a:custGeom>
              <a:solidFill>
                <a:srgbClr val="FBEEDC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pic>
          <p:nvPicPr>
            <p:cNvPr id="11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20196">
              <a:off x="9491764" y="1022269"/>
              <a:ext cx="1647049" cy="160453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69943">
            <a:off x="7614114" y="1731571"/>
            <a:ext cx="3094484" cy="6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Iterators in JS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Iterables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Generator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Spread Operator: …items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7233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Iterators</a:t>
            </a:r>
            <a:r>
              <a:rPr lang="en-US" sz="3200" dirty="0"/>
              <a:t> iterate through a collection of values</a:t>
            </a:r>
          </a:p>
          <a:p>
            <a:pPr lvl="1"/>
            <a:r>
              <a:rPr lang="en-US" sz="3000" dirty="0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{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value,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done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Iterable</a:t>
            </a:r>
            <a:r>
              <a:rPr lang="en-US" sz="3200" noProof="1"/>
              <a:t> </a:t>
            </a:r>
            <a:r>
              <a:rPr lang="en-US" sz="3200" dirty="0"/>
              <a:t>objects hold an iterator under a key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Symbol.iterator</a:t>
            </a:r>
          </a:p>
          <a:p>
            <a:r>
              <a:rPr lang="en-US" sz="3200" dirty="0"/>
              <a:t>Generator functions implement iterators smartly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4212" y="4343400"/>
            <a:ext cx="8077200" cy="20278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function* </a:t>
            </a:r>
            <a:r>
              <a:rPr lang="en-US" noProof="1"/>
              <a:t>gen(max) {</a:t>
            </a:r>
          </a:p>
          <a:p>
            <a:pPr>
              <a:lnSpc>
                <a:spcPct val="105000"/>
              </a:lnSpc>
            </a:pPr>
            <a:r>
              <a:rPr lang="en-US" noProof="1"/>
              <a:t>  for (let i = 0; i &lt;= max; i += 10)</a:t>
            </a:r>
          </a:p>
          <a:p>
            <a:pPr>
              <a:lnSpc>
                <a:spcPct val="105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yield</a:t>
            </a:r>
            <a:r>
              <a:rPr lang="en-US" noProof="1"/>
              <a:t> i;</a:t>
            </a:r>
          </a:p>
          <a:p>
            <a:pPr>
              <a:lnSpc>
                <a:spcPct val="105000"/>
              </a:lnSpc>
            </a:pPr>
            <a:r>
              <a:rPr lang="en-US" noProof="1"/>
              <a:t>}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436812" y="5838031"/>
            <a:ext cx="6324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105000"/>
              </a:lnSpc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400" noProof="1">
                <a:latin typeface="+mn-lt"/>
              </a:rPr>
              <a:t> </a:t>
            </a:r>
            <a:r>
              <a:rPr lang="en-US" sz="2400" noProof="1"/>
              <a:t>(let</a:t>
            </a:r>
            <a:r>
              <a:rPr lang="en-US" sz="2400" noProof="1">
                <a:latin typeface="+mn-lt"/>
              </a:rPr>
              <a:t> </a:t>
            </a:r>
            <a:r>
              <a:rPr lang="en-US" sz="2400" noProof="1"/>
              <a:t>x</a:t>
            </a:r>
            <a:r>
              <a:rPr lang="en-US" sz="2400" noProof="1">
                <a:latin typeface="+mn-lt"/>
              </a:rPr>
              <a:t>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400" noProof="1">
                <a:latin typeface="+mn-lt"/>
              </a:rPr>
              <a:t>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gen(50)</a:t>
            </a:r>
            <a:r>
              <a:rPr lang="en-US" sz="2400" noProof="1"/>
              <a:t>)</a:t>
            </a:r>
            <a:r>
              <a:rPr lang="en-US" sz="2400" noProof="1">
                <a:latin typeface="+mn-lt"/>
              </a:rPr>
              <a:t> </a:t>
            </a:r>
            <a:r>
              <a:rPr lang="en-US" sz="2400" noProof="1"/>
              <a:t>console.log(x);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Iterators and Generators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noProof="1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#js-gen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/>
              <a:t>Writing Iterator Functions</a:t>
            </a:r>
          </a:p>
        </p:txBody>
      </p:sp>
      <p:pic>
        <p:nvPicPr>
          <p:cNvPr id="4" name="Picture 6" descr="Резултат с изображение за repeat icon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211">
            <a:off x="1204362" y="1668354"/>
            <a:ext cx="3378198" cy="25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212" y="1785926"/>
            <a:ext cx="5608806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9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Iterator </a:t>
            </a:r>
            <a:r>
              <a:rPr lang="en-US" dirty="0"/>
              <a:t>is an object designed to pass through all elements of a collection (to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enumerate</a:t>
            </a:r>
            <a:r>
              <a:rPr lang="en-US" dirty="0"/>
              <a:t> a collection)</a:t>
            </a:r>
          </a:p>
          <a:p>
            <a:r>
              <a:rPr lang="en-US" dirty="0"/>
              <a:t>In JS iterators are objects having function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returns an object holding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done</a:t>
            </a:r>
            <a:r>
              <a:rPr lang="en-US" dirty="0"/>
              <a:t> (Boolean)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Iterator?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298125" y="3954621"/>
            <a:ext cx="3520687" cy="2274323"/>
            <a:chOff x="7298125" y="3954621"/>
            <a:chExt cx="3520687" cy="2274323"/>
          </a:xfrm>
        </p:grpSpPr>
        <p:grpSp>
          <p:nvGrpSpPr>
            <p:cNvPr id="16" name="Group 15"/>
            <p:cNvGrpSpPr/>
            <p:nvPr/>
          </p:nvGrpSpPr>
          <p:grpSpPr>
            <a:xfrm>
              <a:off x="8471446" y="3954621"/>
              <a:ext cx="2347366" cy="2274323"/>
              <a:chOff x="4446384" y="1457528"/>
              <a:chExt cx="2559860" cy="1874912"/>
            </a:xfrm>
          </p:grpSpPr>
          <p:sp>
            <p:nvSpPr>
              <p:cNvPr id="17" name="Rectangle: Rounded Corners 6"/>
              <p:cNvSpPr/>
              <p:nvPr/>
            </p:nvSpPr>
            <p:spPr>
              <a:xfrm>
                <a:off x="4446384" y="1457528"/>
                <a:ext cx="2559860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: Rounded Corners 13"/>
              <p:cNvSpPr/>
              <p:nvPr/>
            </p:nvSpPr>
            <p:spPr>
              <a:xfrm>
                <a:off x="4781557" y="2043720"/>
                <a:ext cx="188567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value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655509" y="1515146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object</a:t>
                </a:r>
              </a:p>
            </p:txBody>
          </p:sp>
          <p:sp>
            <p:nvSpPr>
              <p:cNvPr id="20" name="Rectangle: Rounded Corners 13"/>
              <p:cNvSpPr/>
              <p:nvPr/>
            </p:nvSpPr>
            <p:spPr>
              <a:xfrm>
                <a:off x="4781557" y="2566974"/>
                <a:ext cx="1885673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done</a:t>
                </a:r>
              </a:p>
            </p:txBody>
          </p:sp>
        </p:grpSp>
        <p:cxnSp>
          <p:nvCxnSpPr>
            <p:cNvPr id="22" name="Straight Arrow Connector 21"/>
            <p:cNvCxnSpPr>
              <a:stCxn id="13" idx="3"/>
            </p:cNvCxnSpPr>
            <p:nvPr/>
          </p:nvCxnSpPr>
          <p:spPr>
            <a:xfrm flipV="1">
              <a:off x="7298125" y="5631021"/>
              <a:ext cx="1152706" cy="780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/>
          <p:cNvGrpSpPr/>
          <p:nvPr/>
        </p:nvGrpSpPr>
        <p:grpSpPr>
          <a:xfrm>
            <a:off x="1340088" y="3959085"/>
            <a:ext cx="3115212" cy="2412079"/>
            <a:chOff x="1340088" y="3959085"/>
            <a:chExt cx="3115212" cy="2412079"/>
          </a:xfrm>
        </p:grpSpPr>
        <p:pic>
          <p:nvPicPr>
            <p:cNvPr id="1026" name="Picture 2" descr="Резултат с изображение за sequence icon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85378" y="3959085"/>
              <a:ext cx="2809967" cy="1846832"/>
            </a:xfrm>
            <a:prstGeom prst="roundRect">
              <a:avLst>
                <a:gd name="adj" fmla="val 443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/>
            <p:cNvSpPr txBox="1"/>
            <p:nvPr/>
          </p:nvSpPr>
          <p:spPr>
            <a:xfrm>
              <a:off x="1340088" y="5847944"/>
              <a:ext cx="3115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collection of objects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93756" y="3962726"/>
            <a:ext cx="3562513" cy="2266218"/>
            <a:chOff x="4093756" y="3962726"/>
            <a:chExt cx="3562513" cy="2266218"/>
          </a:xfrm>
        </p:grpSpPr>
        <p:sp>
          <p:nvSpPr>
            <p:cNvPr id="25" name="Arrow: Curved Down 24"/>
            <p:cNvSpPr/>
            <p:nvPr/>
          </p:nvSpPr>
          <p:spPr>
            <a:xfrm>
              <a:off x="4093756" y="4306112"/>
              <a:ext cx="1524000" cy="4973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65940" y="3962726"/>
              <a:ext cx="2390329" cy="2266218"/>
              <a:chOff x="4446384" y="1041862"/>
              <a:chExt cx="2943427" cy="1815038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041862"/>
                <a:ext cx="2943427" cy="1815038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99988" y="1101543"/>
                <a:ext cx="2596991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iterator</a:t>
                </a:r>
              </a:p>
            </p:txBody>
          </p:sp>
          <p:sp>
            <p:nvSpPr>
              <p:cNvPr id="28" name="Rectangle: Rounded Corners 13"/>
              <p:cNvSpPr/>
              <p:nvPr/>
            </p:nvSpPr>
            <p:spPr>
              <a:xfrm>
                <a:off x="5054551" y="1600218"/>
                <a:ext cx="1714249" cy="410014"/>
              </a:xfrm>
              <a:prstGeom prst="roundRect">
                <a:avLst>
                  <a:gd name="adj" fmla="val 45223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i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state</a:t>
                </a: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874554" y="2127086"/>
                <a:ext cx="2074242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next()</a:t>
                </a:r>
              </a:p>
            </p:txBody>
          </p:sp>
        </p:grpSp>
        <p:sp>
          <p:nvSpPr>
            <p:cNvPr id="26" name="Arrow: Curved Down 25"/>
            <p:cNvSpPr/>
            <p:nvPr/>
          </p:nvSpPr>
          <p:spPr>
            <a:xfrm flipH="1" flipV="1">
              <a:off x="4098453" y="5014888"/>
              <a:ext cx="1462695" cy="40791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77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– Reverse Array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1184310"/>
            <a:ext cx="10540094" cy="51013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noProof="1"/>
              <a:t>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reverseArrayIterator</a:t>
            </a:r>
            <a:r>
              <a:rPr lang="en-US" noProof="1"/>
              <a:t>(arr) {</a:t>
            </a:r>
          </a:p>
          <a:p>
            <a:pPr>
              <a:lnSpc>
                <a:spcPct val="105000"/>
              </a:lnSpc>
            </a:pPr>
            <a:r>
              <a:rPr lang="en-US" noProof="1"/>
              <a:t>  let index = arr.length-1;</a:t>
            </a:r>
          </a:p>
          <a:p>
            <a:pPr>
              <a:lnSpc>
                <a:spcPct val="105000"/>
              </a:lnSpc>
            </a:pPr>
            <a:r>
              <a:rPr lang="en-US" noProof="1"/>
              <a:t>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noProof="1"/>
              <a:t>: function() {</a:t>
            </a:r>
          </a:p>
          <a:p>
            <a:pPr>
              <a:lnSpc>
                <a:spcPct val="105000"/>
              </a:lnSpc>
            </a:pPr>
            <a:r>
              <a:rPr lang="en-US" noProof="1"/>
              <a:t>      if (index &gt;= 0)</a:t>
            </a:r>
          </a:p>
          <a:p>
            <a:pPr>
              <a:lnSpc>
                <a:spcPct val="105000"/>
              </a:lnSpc>
            </a:pPr>
            <a:r>
              <a:rPr lang="en-US" noProof="1"/>
              <a:t>      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noProof="1"/>
              <a:t>: arr[index--],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en-US" noProof="1"/>
              <a:t>: false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noProof="1"/>
              <a:t>;</a:t>
            </a:r>
          </a:p>
          <a:p>
            <a:pPr>
              <a:lnSpc>
                <a:spcPct val="105000"/>
              </a:lnSpc>
            </a:pPr>
            <a:r>
              <a:rPr lang="en-US" noProof="1"/>
              <a:t>      else</a:t>
            </a:r>
          </a:p>
          <a:p>
            <a:pPr>
              <a:lnSpc>
                <a:spcPct val="105000"/>
              </a:lnSpc>
            </a:pPr>
            <a:r>
              <a:rPr lang="en-US" noProof="1"/>
              <a:t>      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en-US" noProof="1"/>
              <a:t>: true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noProof="1"/>
              <a:t>;</a:t>
            </a:r>
          </a:p>
          <a:p>
            <a:pPr>
              <a:lnSpc>
                <a:spcPct val="105000"/>
              </a:lnSpc>
            </a:pPr>
            <a:r>
              <a:rPr lang="en-US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noProof="1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8212" y="5667469"/>
            <a:ext cx="9164609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b="0" dirty="0">
                <a:latin typeface="+mn-lt"/>
              </a:rPr>
              <a:t>Check your solution here: </a:t>
            </a:r>
            <a:r>
              <a:rPr lang="en-US" sz="2600" b="0" dirty="0">
                <a:latin typeface="+mn-lt"/>
                <a:hlinkClick r:id="rId2"/>
              </a:rPr>
              <a:t>https://judge.softuni.bg/Contests/345</a:t>
            </a:r>
            <a:endParaRPr lang="en-US" sz="2600" b="0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42212" y="1451949"/>
            <a:ext cx="3680828" cy="1941492"/>
            <a:chOff x="6640004" y="1981702"/>
            <a:chExt cx="4546006" cy="246136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004" y="3049961"/>
              <a:ext cx="3360443" cy="1127277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9851">
              <a:off x="8724642" y="1981702"/>
              <a:ext cx="2461368" cy="246136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494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Iterator – Enumerating All Items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39136" y="1184310"/>
            <a:ext cx="10927276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noProof="1"/>
              <a:t>let arr = [10, 20, 30];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noProof="1"/>
              <a:t>let iterator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reverseArrayIterator</a:t>
            </a:r>
            <a:r>
              <a:rPr lang="en-US" noProof="1"/>
              <a:t>(arr);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noProof="1"/>
              <a:t>while (true) {</a:t>
            </a:r>
          </a:p>
          <a:p>
            <a:pPr>
              <a:lnSpc>
                <a:spcPct val="105000"/>
              </a:lnSpc>
            </a:pPr>
            <a:r>
              <a:rPr lang="en-US" noProof="1"/>
              <a:t>  let item = iterator.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next()</a:t>
            </a:r>
            <a:r>
              <a:rPr lang="en-US" noProof="1"/>
              <a:t>;</a:t>
            </a:r>
          </a:p>
          <a:p>
            <a:pPr>
              <a:lnSpc>
                <a:spcPct val="105000"/>
              </a:lnSpc>
            </a:pPr>
            <a:r>
              <a:rPr lang="en-US" noProof="1"/>
              <a:t>  if (item.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en-US" noProof="1"/>
              <a:t>) break;</a:t>
            </a:r>
          </a:p>
          <a:p>
            <a:pPr>
              <a:lnSpc>
                <a:spcPct val="105000"/>
              </a:lnSpc>
            </a:pPr>
            <a:r>
              <a:rPr lang="en-US" noProof="1"/>
              <a:t>  console.log(item.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noProof="1"/>
              <a:t>);</a:t>
            </a:r>
          </a:p>
          <a:p>
            <a:pPr>
              <a:lnSpc>
                <a:spcPct val="105000"/>
              </a:lnSpc>
            </a:pPr>
            <a:r>
              <a:rPr lang="en-US" noProof="1"/>
              <a:t>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noProof="1"/>
              <a:t> (let item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reverseArrayIterator</a:t>
            </a:r>
            <a:r>
              <a:rPr lang="en-US" noProof="1"/>
              <a:t>(arr))</a:t>
            </a:r>
          </a:p>
          <a:p>
            <a:pPr>
              <a:lnSpc>
                <a:spcPct val="105000"/>
              </a:lnSpc>
            </a:pPr>
            <a:r>
              <a:rPr lang="en-US" noProof="1"/>
              <a:t>    console.log(item);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TypeError: reverseArrayIterator(...)[Symbol.iterator] is not a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4642933"/>
            <a:ext cx="995867" cy="995867"/>
          </a:xfrm>
          <a:prstGeom prst="rect">
            <a:avLst/>
          </a:prstGeom>
          <a:effectLst>
            <a:glow rad="101600">
              <a:srgbClr val="C00000">
                <a:alpha val="60000"/>
              </a:srgbClr>
            </a:glow>
          </a:effectLst>
        </p:spPr>
      </p:pic>
      <p:grpSp>
        <p:nvGrpSpPr>
          <p:cNvPr id="9" name="Group 8"/>
          <p:cNvGrpSpPr/>
          <p:nvPr/>
        </p:nvGrpSpPr>
        <p:grpSpPr>
          <a:xfrm>
            <a:off x="7085012" y="2021840"/>
            <a:ext cx="4191000" cy="2365710"/>
            <a:chOff x="7008812" y="2057400"/>
            <a:chExt cx="4191000" cy="23657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8812" y="3161755"/>
              <a:ext cx="2991635" cy="1003558"/>
            </a:xfrm>
            <a:prstGeom prst="rect">
              <a:avLst/>
            </a:prstGeom>
          </p:spPr>
        </p:pic>
        <p:pic>
          <p:nvPicPr>
            <p:cNvPr id="6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9851">
              <a:off x="8834103" y="2057400"/>
              <a:ext cx="2365709" cy="23657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67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478" y="4879798"/>
            <a:ext cx="9832319" cy="820600"/>
          </a:xfrm>
        </p:spPr>
        <p:txBody>
          <a:bodyPr/>
          <a:lstStyle/>
          <a:p>
            <a:r>
              <a:rPr lang="en-US" noProof="1"/>
              <a:t>Iterables</a:t>
            </a:r>
            <a:r>
              <a:rPr lang="en-US" dirty="0"/>
              <a:t>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78" y="5757966"/>
            <a:ext cx="9832319" cy="71903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for</a:t>
            </a:r>
            <a:r>
              <a:rPr lang="en-US" dirty="0"/>
              <a:t> … </a:t>
            </a:r>
            <a:r>
              <a:rPr lang="en-US" b="1" dirty="0"/>
              <a:t>of</a:t>
            </a:r>
            <a:r>
              <a:rPr lang="en-US" dirty="0"/>
              <a:t> for User-Defined Objects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27265" y="868472"/>
            <a:ext cx="6828150" cy="3810000"/>
            <a:chOff x="2908560" y="1689507"/>
            <a:chExt cx="5130090" cy="2862509"/>
          </a:xfrm>
        </p:grpSpPr>
        <p:pic>
          <p:nvPicPr>
            <p:cNvPr id="15" name="Picture 6" descr="Резултат с изображение за repeat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5483">
              <a:off x="6111157" y="1877855"/>
              <a:ext cx="1927493" cy="192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process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812" y="1689507"/>
              <a:ext cx="2862509" cy="286250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Резултат с изображение за arrow out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59715">
              <a:off x="5242117" y="3028025"/>
              <a:ext cx="1628171" cy="130253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 rot="20641482">
              <a:off x="2908560" y="1741190"/>
              <a:ext cx="3603214" cy="26947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 (let item of </a:t>
              </a:r>
              <a:r>
                <a:rPr lang="en-US" sz="2800" b="1" spc="50" noProof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iterable</a:t>
              </a:r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) …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302437" y="3239556"/>
              <a:ext cx="1234395" cy="123439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6539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noProof="1"/>
              <a:t>Iterable</a:t>
            </a:r>
            <a:r>
              <a:rPr lang="en-US" dirty="0"/>
              <a:t> is an object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holds an iterator </a:t>
            </a:r>
            <a:r>
              <a:rPr lang="en-US" dirty="0"/>
              <a:t>object under a key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Symbol.iterator</a:t>
            </a:r>
          </a:p>
          <a:p>
            <a:pPr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</a:pPr>
            <a:r>
              <a:rPr lang="en-US" noProof="1"/>
              <a:t>Iterables can be enumerated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noProof="1"/>
              <a:t> …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noProof="1"/>
              <a:t> loop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noProof="1"/>
              <a:t>Iterable</a:t>
            </a:r>
            <a:r>
              <a:rPr lang="en-US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002812" y="2641389"/>
            <a:ext cx="3273200" cy="2274323"/>
            <a:chOff x="8002812" y="2641389"/>
            <a:chExt cx="3273200" cy="2274323"/>
          </a:xfrm>
        </p:grpSpPr>
        <p:grpSp>
          <p:nvGrpSpPr>
            <p:cNvPr id="12" name="Group 11"/>
            <p:cNvGrpSpPr/>
            <p:nvPr/>
          </p:nvGrpSpPr>
          <p:grpSpPr>
            <a:xfrm>
              <a:off x="9157246" y="2641389"/>
              <a:ext cx="2118766" cy="2274323"/>
              <a:chOff x="4446384" y="1457528"/>
              <a:chExt cx="2559860" cy="1874912"/>
            </a:xfrm>
          </p:grpSpPr>
          <p:sp>
            <p:nvSpPr>
              <p:cNvPr id="13" name="Rectangle: Rounded Corners 6"/>
              <p:cNvSpPr/>
              <p:nvPr/>
            </p:nvSpPr>
            <p:spPr>
              <a:xfrm>
                <a:off x="4446384" y="1457528"/>
                <a:ext cx="2559860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81557" y="2043720"/>
                <a:ext cx="188567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value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5509" y="1515146"/>
                <a:ext cx="2166608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object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81557" y="2566974"/>
                <a:ext cx="1885673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done</a:t>
                </a:r>
              </a:p>
            </p:txBody>
          </p:sp>
        </p:grpSp>
        <p:cxnSp>
          <p:nvCxnSpPr>
            <p:cNvPr id="17" name="Straight Arrow Connector 16"/>
            <p:cNvCxnSpPr>
              <a:stCxn id="11" idx="3"/>
            </p:cNvCxnSpPr>
            <p:nvPr/>
          </p:nvCxnSpPr>
          <p:spPr>
            <a:xfrm>
              <a:off x="8002812" y="4325589"/>
              <a:ext cx="1134978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75524" y="2934512"/>
            <a:ext cx="4371529" cy="1732817"/>
            <a:chOff x="4446384" y="1469067"/>
            <a:chExt cx="2943427" cy="1387832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69067"/>
              <a:ext cx="2943427" cy="138783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99988" y="1591126"/>
              <a:ext cx="2596991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iterable</a:t>
              </a:r>
            </a:p>
          </p:txBody>
        </p:sp>
        <p:sp>
          <p:nvSpPr>
            <p:cNvPr id="23" name="Rectangle: Rounded Corners 13"/>
            <p:cNvSpPr/>
            <p:nvPr/>
          </p:nvSpPr>
          <p:spPr>
            <a:xfrm>
              <a:off x="4656757" y="2127086"/>
              <a:ext cx="250983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[Symbol.iterator]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5530" y="2649494"/>
            <a:ext cx="3445426" cy="2266218"/>
            <a:chOff x="4915530" y="2649494"/>
            <a:chExt cx="3445426" cy="2266218"/>
          </a:xfrm>
        </p:grpSpPr>
        <p:grpSp>
          <p:nvGrpSpPr>
            <p:cNvPr id="7" name="Group 6"/>
            <p:cNvGrpSpPr/>
            <p:nvPr/>
          </p:nvGrpSpPr>
          <p:grpSpPr>
            <a:xfrm>
              <a:off x="5970627" y="2649494"/>
              <a:ext cx="2390329" cy="2266218"/>
              <a:chOff x="4446384" y="1041862"/>
              <a:chExt cx="2943427" cy="1815038"/>
            </a:xfrm>
          </p:grpSpPr>
          <p:sp>
            <p:nvSpPr>
              <p:cNvPr id="8" name="Rectangle: Rounded Corners 6"/>
              <p:cNvSpPr/>
              <p:nvPr/>
            </p:nvSpPr>
            <p:spPr>
              <a:xfrm>
                <a:off x="4446384" y="1041862"/>
                <a:ext cx="2943427" cy="1815038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699988" y="1101543"/>
                <a:ext cx="2596991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iterator</a:t>
                </a:r>
              </a:p>
            </p:txBody>
          </p:sp>
          <p:sp>
            <p:nvSpPr>
              <p:cNvPr id="10" name="Rectangle: Rounded Corners 13"/>
              <p:cNvSpPr/>
              <p:nvPr/>
            </p:nvSpPr>
            <p:spPr>
              <a:xfrm>
                <a:off x="5054551" y="1600218"/>
                <a:ext cx="1714249" cy="410014"/>
              </a:xfrm>
              <a:prstGeom prst="roundRect">
                <a:avLst>
                  <a:gd name="adj" fmla="val 45223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i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state</a:t>
                </a:r>
              </a:p>
            </p:txBody>
          </p:sp>
          <p:sp>
            <p:nvSpPr>
              <p:cNvPr id="11" name="Rectangle: Rounded Corners 13"/>
              <p:cNvSpPr/>
              <p:nvPr/>
            </p:nvSpPr>
            <p:spPr>
              <a:xfrm>
                <a:off x="4874554" y="2127086"/>
                <a:ext cx="2074242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next()</a:t>
                </a:r>
              </a:p>
            </p:txBody>
          </p:sp>
        </p:grpSp>
        <p:cxnSp>
          <p:nvCxnSpPr>
            <p:cNvPr id="24" name="Straight Arrow Connector 23"/>
            <p:cNvCxnSpPr>
              <a:stCxn id="23" idx="3"/>
            </p:cNvCxnSpPr>
            <p:nvPr/>
          </p:nvCxnSpPr>
          <p:spPr>
            <a:xfrm>
              <a:off x="4915530" y="4077207"/>
              <a:ext cx="1032157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8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1027</Words>
  <Application>Microsoft Office PowerPoint</Application>
  <PresentationFormat>Custom</PresentationFormat>
  <Paragraphs>210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Iterators and Generators</vt:lpstr>
      <vt:lpstr>Table of Contents</vt:lpstr>
      <vt:lpstr>Have a Question?</vt:lpstr>
      <vt:lpstr>Iterators</vt:lpstr>
      <vt:lpstr>What is Iterator?</vt:lpstr>
      <vt:lpstr>Iterator – Reverse Array Example</vt:lpstr>
      <vt:lpstr>Using an Iterator – Enumerating All Items</vt:lpstr>
      <vt:lpstr>Iterables in JS</vt:lpstr>
      <vt:lpstr>What is Iterable?</vt:lpstr>
      <vt:lpstr>Iterable – Reverse Array Example</vt:lpstr>
      <vt:lpstr>Using an Iterable – Enumerating All Items</vt:lpstr>
      <vt:lpstr>Generator Functions in JS</vt:lpstr>
      <vt:lpstr>What is Generator Function?</vt:lpstr>
      <vt:lpstr>Generator Function – Reverse Array Example</vt:lpstr>
      <vt:lpstr>Problem: Iterate over HTML Tags</vt:lpstr>
      <vt:lpstr>Solution: Iterate over HTML Tags</vt:lpstr>
      <vt:lpstr>Spread Operator in JS: …items</vt:lpstr>
      <vt:lpstr>The Spread Operator "…"</vt:lpstr>
      <vt:lpstr>Practice: Iterators and Generators</vt:lpstr>
      <vt:lpstr>Summary</vt:lpstr>
      <vt:lpstr>Iterators and Generators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 Functions and Iterators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66</cp:revision>
  <dcterms:created xsi:type="dcterms:W3CDTF">2014-01-02T17:00:34Z</dcterms:created>
  <dcterms:modified xsi:type="dcterms:W3CDTF">2016-11-08T11:29:26Z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